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5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8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22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46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b.gy/wx1s0o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43070" y="-38100"/>
            <a:ext cx="14630400" cy="8229600"/>
          </a:xfrm>
          <a:prstGeom prst="rect">
            <a:avLst/>
          </a:prstGeom>
          <a:solidFill>
            <a:srgbClr val="0D0A2C">
              <a:alpha val="40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616" y="435834"/>
            <a:ext cx="5259488" cy="252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buNone/>
            </a:pPr>
            <a:r>
              <a:rPr lang="en-US" sz="7000" dirty="0">
                <a:solidFill>
                  <a:srgbClr val="F2F0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Checkers </a:t>
            </a:r>
          </a:p>
          <a:p>
            <a:pPr marL="0" indent="0">
              <a:buNone/>
            </a:pPr>
            <a:r>
              <a:rPr lang="ko-KR" altLang="en-US" sz="7000" dirty="0">
                <a:solidFill>
                  <a:srgbClr val="F2F0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게임에 구현한 </a:t>
            </a:r>
            <a:endParaRPr lang="en-US" altLang="ko-KR" sz="7000" dirty="0">
              <a:solidFill>
                <a:srgbClr val="F2F0F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7000" dirty="0" err="1">
                <a:solidFill>
                  <a:srgbClr val="F2F0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MinMax</a:t>
            </a:r>
            <a:endParaRPr lang="en-US" sz="7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415755" y="339195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777229" y="5509397"/>
            <a:ext cx="502801" cy="517327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87" y="5520490"/>
            <a:ext cx="495143" cy="49514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56254" y="5520490"/>
            <a:ext cx="21488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ko-KR" altLang="en-US" sz="3600" b="1" dirty="0">
                <a:solidFill>
                  <a:srgbClr val="DCD7E5"/>
                </a:solidFill>
                <a:latin typeface="Heebo" pitchFamily="34" charset="0"/>
              </a:rPr>
              <a:t>원주대성중학교 </a:t>
            </a:r>
            <a:r>
              <a:rPr lang="en-US" altLang="ko-KR" sz="3600" b="1" dirty="0">
                <a:solidFill>
                  <a:srgbClr val="DCD7E5"/>
                </a:solidFill>
                <a:latin typeface="Heebo" pitchFamily="34" charset="0"/>
              </a:rPr>
              <a:t>2</a:t>
            </a:r>
            <a:r>
              <a:rPr lang="ko-KR" altLang="en-US" sz="3600" b="1" dirty="0">
                <a:solidFill>
                  <a:srgbClr val="DCD7E5"/>
                </a:solidFill>
                <a:latin typeface="Heebo" pitchFamily="34" charset="0"/>
              </a:rPr>
              <a:t>학년 임주원</a:t>
            </a:r>
            <a:endParaRPr lang="en-US"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9764" y="26194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2383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79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046479" y="1003536"/>
            <a:ext cx="4960620" cy="619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80"/>
              </a:lnSpc>
              <a:buNone/>
            </a:pPr>
            <a:r>
              <a:rPr lang="en-US" sz="6000" dirty="0">
                <a:solidFill>
                  <a:srgbClr val="F2F0F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프로그램 만들게 된 계기</a:t>
            </a:r>
            <a:endParaRPr lang="en-US" sz="6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Shape 2"/>
          <p:cNvSpPr/>
          <p:nvPr/>
        </p:nvSpPr>
        <p:spPr>
          <a:xfrm>
            <a:off x="7295436" y="3942757"/>
            <a:ext cx="69294" cy="3124072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7" name="Shape 3"/>
          <p:cNvSpPr/>
          <p:nvPr/>
        </p:nvSpPr>
        <p:spPr>
          <a:xfrm>
            <a:off x="7538264" y="4300835"/>
            <a:ext cx="694134" cy="39648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8" name="Shape 4"/>
          <p:cNvSpPr/>
          <p:nvPr/>
        </p:nvSpPr>
        <p:spPr>
          <a:xfrm>
            <a:off x="7092136" y="4097655"/>
            <a:ext cx="446127" cy="446127"/>
          </a:xfrm>
          <a:prstGeom prst="roundRect">
            <a:avLst>
              <a:gd name="adj" fmla="val 20005"/>
            </a:avLst>
          </a:prstGeom>
          <a:solidFill>
            <a:srgbClr val="3C136D"/>
          </a:solidFill>
          <a:ln w="12383">
            <a:solidFill>
              <a:srgbClr val="48178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261800" y="4134803"/>
            <a:ext cx="106680" cy="371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28"/>
              </a:lnSpc>
              <a:buNone/>
            </a:pPr>
            <a:r>
              <a:rPr lang="en-US" sz="234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42" dirty="0"/>
          </a:p>
        </p:txBody>
      </p:sp>
      <p:sp>
        <p:nvSpPr>
          <p:cNvPr id="10" name="Text 6"/>
          <p:cNvSpPr/>
          <p:nvPr/>
        </p:nvSpPr>
        <p:spPr>
          <a:xfrm>
            <a:off x="8405932" y="4140994"/>
            <a:ext cx="1983224" cy="3098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40"/>
              </a:lnSpc>
              <a:buNone/>
            </a:pPr>
            <a:r>
              <a:rPr lang="en-US" sz="4000" dirty="0">
                <a:solidFill>
                  <a:srgbClr val="DCD7E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ontserrat" pitchFamily="34" charset="-120"/>
              </a:rPr>
              <a:t>문제 인식</a:t>
            </a:r>
            <a:endParaRPr lang="en-US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 7"/>
          <p:cNvSpPr/>
          <p:nvPr/>
        </p:nvSpPr>
        <p:spPr>
          <a:xfrm>
            <a:off x="8405932" y="4649033"/>
            <a:ext cx="3619500" cy="6346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9"/>
              </a:lnSpc>
              <a:buNone/>
            </a:pPr>
            <a:r>
              <a:rPr lang="ko-KR" altLang="en-US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인터넷에서 </a:t>
            </a:r>
            <a:r>
              <a:rPr lang="ko-KR" altLang="en-US" dirty="0" err="1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체커라는</a:t>
            </a:r>
            <a:r>
              <a:rPr lang="ko-KR" altLang="en-US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 보드게임을 찾아서 하곤 했다</a:t>
            </a:r>
            <a:r>
              <a:rPr lang="en-US" altLang="ko-KR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. </a:t>
            </a:r>
          </a:p>
          <a:p>
            <a:pPr marL="0" indent="0" algn="l">
              <a:lnSpc>
                <a:spcPts val="2499"/>
              </a:lnSpc>
              <a:buNone/>
            </a:pPr>
            <a:r>
              <a:rPr lang="ko-KR" altLang="en-US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그러던 중</a:t>
            </a:r>
            <a:r>
              <a:rPr lang="en-US" altLang="ko-KR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, AI</a:t>
            </a:r>
            <a:r>
              <a:rPr lang="ko-KR" altLang="en-US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수업시간에 </a:t>
            </a:r>
            <a:r>
              <a:rPr lang="en-US" altLang="ko-KR" dirty="0" err="1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MinMax</a:t>
            </a:r>
            <a:r>
              <a:rPr lang="en-US" altLang="ko-KR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 </a:t>
            </a:r>
            <a:r>
              <a:rPr lang="ko-KR" altLang="en-US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알고리즘을 배웠다</a:t>
            </a:r>
            <a:r>
              <a:rPr lang="en-US" altLang="ko-KR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.</a:t>
            </a:r>
          </a:p>
          <a:p>
            <a:pPr marL="0" indent="0" algn="l">
              <a:lnSpc>
                <a:spcPts val="2499"/>
              </a:lnSpc>
              <a:buNone/>
            </a:pPr>
            <a:endParaRPr lang="en-US" altLang="ko-KR" dirty="0">
              <a:solidFill>
                <a:srgbClr val="DCD7E5"/>
              </a:solidFill>
              <a:latin typeface="바탕" panose="02030600000101010101" pitchFamily="18" charset="-127"/>
              <a:ea typeface="바탕" panose="02030600000101010101" pitchFamily="18" charset="-127"/>
              <a:cs typeface="Heebo" pitchFamily="34" charset="-120"/>
            </a:endParaRPr>
          </a:p>
          <a:p>
            <a:pPr marL="0" indent="0" algn="l">
              <a:lnSpc>
                <a:spcPts val="2499"/>
              </a:lnSpc>
              <a:buNone/>
            </a:pPr>
            <a:r>
              <a:rPr lang="ko-KR" altLang="en-US" dirty="0" err="1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체커를</a:t>
            </a:r>
            <a:r>
              <a:rPr lang="ko-KR" altLang="en-US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 혼자 하기에는 지루해서</a:t>
            </a:r>
            <a:r>
              <a:rPr lang="en-US" altLang="ko-KR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, AI</a:t>
            </a:r>
            <a:r>
              <a:rPr lang="ko-KR" altLang="en-US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를 만들어 보기로 하였다</a:t>
            </a:r>
            <a:r>
              <a:rPr lang="en-US" altLang="ko-KR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.</a:t>
            </a:r>
          </a:p>
        </p:txBody>
      </p:sp>
      <p:sp>
        <p:nvSpPr>
          <p:cNvPr id="12" name="Shape 8"/>
          <p:cNvSpPr/>
          <p:nvPr/>
        </p:nvSpPr>
        <p:spPr>
          <a:xfrm>
            <a:off x="6378238" y="6723845"/>
            <a:ext cx="694134" cy="39648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13" name="Shape 9"/>
          <p:cNvSpPr/>
          <p:nvPr/>
        </p:nvSpPr>
        <p:spPr>
          <a:xfrm>
            <a:off x="7072372" y="6500782"/>
            <a:ext cx="446127" cy="446127"/>
          </a:xfrm>
          <a:prstGeom prst="roundRect">
            <a:avLst>
              <a:gd name="adj" fmla="val 20005"/>
            </a:avLst>
          </a:prstGeom>
          <a:solidFill>
            <a:srgbClr val="3C136D"/>
          </a:solidFill>
          <a:ln w="12383">
            <a:solidFill>
              <a:srgbClr val="48178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11616" y="6500782"/>
            <a:ext cx="167640" cy="371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28"/>
              </a:lnSpc>
              <a:buNone/>
            </a:pPr>
            <a:r>
              <a:rPr lang="en-US" sz="234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42" dirty="0"/>
          </a:p>
        </p:txBody>
      </p:sp>
      <p:sp>
        <p:nvSpPr>
          <p:cNvPr id="15" name="Text 11"/>
          <p:cNvSpPr/>
          <p:nvPr/>
        </p:nvSpPr>
        <p:spPr>
          <a:xfrm>
            <a:off x="4253154" y="6531797"/>
            <a:ext cx="1983224" cy="3098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40"/>
              </a:lnSpc>
              <a:buNone/>
            </a:pPr>
            <a:r>
              <a:rPr lang="ko-KR" altLang="en-US" sz="4000" dirty="0">
                <a:solidFill>
                  <a:srgbClr val="DCD7E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ontserrat" pitchFamily="34" charset="-120"/>
              </a:rPr>
              <a:t>제작의 필요성</a:t>
            </a:r>
            <a:endParaRPr lang="en-US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485775" y="6929319"/>
            <a:ext cx="6086358" cy="951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99"/>
              </a:lnSpc>
              <a:buNone/>
            </a:pPr>
            <a:r>
              <a:rPr lang="ko-KR" altLang="en-US" sz="20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이 게임을 개발함으로써 </a:t>
            </a:r>
            <a:endParaRPr lang="en-US" altLang="ko-KR" sz="2000" dirty="0">
              <a:solidFill>
                <a:srgbClr val="DCD7E5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 algn="r">
              <a:lnSpc>
                <a:spcPts val="2499"/>
              </a:lnSpc>
              <a:buNone/>
            </a:pPr>
            <a:r>
              <a:rPr lang="en-US" altLang="ko-KR" sz="2000" dirty="0" err="1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MinMax</a:t>
            </a:r>
            <a:r>
              <a:rPr lang="en-US" altLang="ko-KR" sz="20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알고리즘에 대한 이해도를 높일 수 있다</a:t>
            </a:r>
            <a:r>
              <a:rPr lang="en-US" altLang="ko-KR" sz="20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en-US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7231320" y="6132443"/>
            <a:ext cx="103758" cy="39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28"/>
              </a:lnSpc>
              <a:buNone/>
            </a:pPr>
            <a:endParaRPr lang="en-US" sz="234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0120"/>
            <a:ext cx="14630400" cy="8229600"/>
          </a:xfrm>
          <a:prstGeom prst="rect">
            <a:avLst/>
          </a:prstGeom>
          <a:solidFill>
            <a:srgbClr val="0D0A2C">
              <a:alpha val="4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914293" y="1438870"/>
            <a:ext cx="5539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dirty="0">
                <a:solidFill>
                  <a:srgbClr val="F2F0F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사용한 언어 및 알고리즘</a:t>
            </a:r>
            <a:endParaRPr lang="en-US" sz="6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2037993" y="3965019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3000" dirty="0">
                <a:solidFill>
                  <a:srgbClr val="F2F0F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ontserrat" pitchFamily="34" charset="-120"/>
              </a:rPr>
              <a:t>프로그래밍 언어</a:t>
            </a:r>
            <a:endParaRPr lang="en-US" sz="3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603671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500" dirty="0" err="1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Python을</a:t>
            </a:r>
            <a:r>
              <a:rPr lang="en-US" sz="25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 </a:t>
            </a:r>
            <a:r>
              <a:rPr lang="en-US" sz="2500" dirty="0" err="1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사용하여</a:t>
            </a:r>
            <a:r>
              <a:rPr lang="en-US" sz="25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 </a:t>
            </a:r>
            <a:r>
              <a:rPr lang="en-US" sz="2500" dirty="0" err="1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개발하였습니다</a:t>
            </a:r>
            <a:r>
              <a:rPr lang="en-US" sz="25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.</a:t>
            </a:r>
            <a:endParaRPr lang="en-US" sz="25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93806" y="3965019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3000" dirty="0">
                <a:solidFill>
                  <a:srgbClr val="F2F0F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ontserrat" pitchFamily="34" charset="-120"/>
              </a:rPr>
              <a:t>알고리즘</a:t>
            </a:r>
            <a:endParaRPr lang="en-US" sz="3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93806" y="4603671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25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경우의 수가 매우 적은 이 보드게임에선 </a:t>
            </a:r>
            <a:r>
              <a:rPr lang="en-US" altLang="ko-KR" sz="2500" dirty="0" err="1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MinMax</a:t>
            </a:r>
            <a:r>
              <a:rPr lang="en-US" altLang="ko-KR" sz="25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 </a:t>
            </a:r>
            <a:r>
              <a:rPr lang="ko-KR" altLang="en-US" sz="25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알고리즘이 적합하다 판단하여 이를 사용하였습니다</a:t>
            </a:r>
            <a:r>
              <a:rPr lang="en-US" altLang="ko-KR" sz="25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.</a:t>
            </a:r>
            <a:endParaRPr lang="en-US" sz="25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B43CB63-4B70-4E33-8ADF-BC808CF29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868"/>
            <a:ext cx="14630400" cy="82295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962602" y="110279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코드_1</a:t>
            </a:r>
            <a:endParaRPr lang="en-US" sz="4374" dirty="0">
              <a:solidFill>
                <a:srgbClr val="7030A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Shape 4"/>
          <p:cNvSpPr/>
          <p:nvPr/>
        </p:nvSpPr>
        <p:spPr>
          <a:xfrm>
            <a:off x="6760273" y="1066900"/>
            <a:ext cx="44410" cy="1460540"/>
          </a:xfrm>
          <a:prstGeom prst="rect">
            <a:avLst/>
          </a:prstGeom>
          <a:solidFill>
            <a:srgbClr val="581CA0"/>
          </a:solidFill>
          <a:ln/>
        </p:spPr>
      </p:sp>
      <p:sp>
        <p:nvSpPr>
          <p:cNvPr id="6" name="Text 2"/>
          <p:cNvSpPr/>
          <p:nvPr/>
        </p:nvSpPr>
        <p:spPr>
          <a:xfrm>
            <a:off x="7111482" y="1264068"/>
            <a:ext cx="71443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Heebo" pitchFamily="34" charset="-120"/>
              </a:rPr>
              <a:t>다음은 </a:t>
            </a:r>
            <a:r>
              <a:rPr lang="en-US" altLang="ko-KR" sz="175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Heebo" pitchFamily="34" charset="-120"/>
              </a:rPr>
              <a:t>main.py</a:t>
            </a:r>
            <a:r>
              <a:rPr lang="ko-KR" altLang="en-US" sz="175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Heebo" pitchFamily="34" charset="-120"/>
              </a:rPr>
              <a:t>의 게임 루프입니다</a:t>
            </a:r>
            <a:r>
              <a:rPr lang="en-US" altLang="ko-KR" sz="175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Heebo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</a:t>
            </a:r>
            <a:r>
              <a:rPr lang="ko-KR" altLang="en-US" sz="175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사용할 알고리즘을 정하고</a:t>
            </a:r>
            <a:r>
              <a:rPr lang="en-US" altLang="ko-KR" sz="175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en-US" altLang="ko-KR" sz="1750" b="1" dirty="0" err="1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pvp</a:t>
            </a:r>
            <a:r>
              <a:rPr lang="ko-KR" altLang="en-US" sz="175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ㅡ</a:t>
            </a:r>
            <a:r>
              <a:rPr lang="en-US" altLang="ko-KR" sz="175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player versus player,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altLang="ko-KR" sz="1750" b="1" dirty="0" err="1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Pva</a:t>
            </a:r>
            <a:r>
              <a:rPr lang="ko-KR" altLang="en-US" sz="1750" b="1" dirty="0" err="1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ㅡ</a:t>
            </a:r>
            <a:r>
              <a:rPr lang="en-US" altLang="ko-KR" sz="175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player versus ai, ava</a:t>
            </a:r>
            <a:r>
              <a:rPr lang="ko-KR" altLang="en-US" sz="1750" b="1" dirty="0" err="1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ㅡ</a:t>
            </a:r>
            <a:r>
              <a:rPr lang="en-US" altLang="ko-KR" sz="175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versus ai </a:t>
            </a:r>
            <a:r>
              <a:rPr lang="ko-KR" altLang="en-US" sz="175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대결 모드를 정합니다</a:t>
            </a:r>
            <a:r>
              <a:rPr lang="en-US" altLang="ko-KR" sz="175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3811">
            <a:solidFill>
              <a:srgbClr val="FFFFFF">
                <a:alpha val="19000"/>
              </a:srgbClr>
            </a:solidFill>
            <a:prstDash val="solid"/>
          </a:ln>
          <a:effectLst>
            <a:glow rad="127000">
              <a:schemeClr val="accent1">
                <a:alpha val="0"/>
              </a:schemeClr>
            </a:glow>
          </a:effectLst>
        </p:spPr>
      </p:sp>
      <p:sp>
        <p:nvSpPr>
          <p:cNvPr id="4" name="Text 1"/>
          <p:cNvSpPr/>
          <p:nvPr/>
        </p:nvSpPr>
        <p:spPr>
          <a:xfrm>
            <a:off x="6356605" y="38195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코드_2</a:t>
            </a:r>
            <a:endParaRPr lang="en-US" sz="4374" dirty="0">
              <a:solidFill>
                <a:srgbClr val="7030A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8357153" y="704103"/>
            <a:ext cx="8010980" cy="15062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Heebo" pitchFamily="34" charset="-120"/>
              </a:rPr>
              <a:t>다음 코드는 이벤트 처리를 담당하는 부분입니다</a:t>
            </a:r>
            <a:r>
              <a:rPr lang="en-US" altLang="ko-KR" sz="175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Heebo" pitchFamily="34" charset="-120"/>
              </a:rPr>
              <a:t>.</a:t>
            </a:r>
          </a:p>
          <a:p>
            <a:pPr marL="0" indent="0" algn="l">
              <a:lnSpc>
                <a:spcPts val="2799"/>
              </a:lnSpc>
              <a:buNone/>
            </a:pPr>
            <a:endParaRPr lang="en-US" sz="1750" b="1" dirty="0">
              <a:solidFill>
                <a:srgbClr val="7030A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간단히 요약하자면</a:t>
            </a:r>
            <a:r>
              <a:rPr lang="en-US" altLang="ko-KR" sz="175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종료 조건</a:t>
            </a:r>
            <a:r>
              <a:rPr lang="en-US" altLang="ko-KR" sz="175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75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일시 중지 조건 그리고</a:t>
            </a:r>
            <a:endParaRPr lang="en-US" altLang="ko-KR" sz="1750" b="1" dirty="0">
              <a:solidFill>
                <a:srgbClr val="7030A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마우스 입력이 인식되는 범위</a:t>
            </a:r>
            <a:r>
              <a:rPr lang="en-US" altLang="ko-KR" sz="175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75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가능한 수</a:t>
            </a:r>
            <a:r>
              <a:rPr lang="en-US" altLang="ko-KR" sz="175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175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입니다</a:t>
            </a:r>
            <a:r>
              <a:rPr lang="en-US" altLang="ko-KR" sz="175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en-US" sz="1750" b="1" dirty="0">
              <a:solidFill>
                <a:srgbClr val="7030A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7542"/>
            <a:ext cx="14630400" cy="82296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3811">
            <a:solidFill>
              <a:srgbClr val="FFFFFF">
                <a:alpha val="16000"/>
              </a:srgbClr>
            </a:solidFill>
            <a:prstDash val="solid"/>
          </a:ln>
          <a:effectLst>
            <a:outerShdw blurRad="50800" dist="50800" dir="5400000" algn="ctr" rotWithShape="0">
              <a:srgbClr val="000000"/>
            </a:outerShdw>
          </a:effectLst>
        </p:spPr>
      </p:sp>
      <p:sp>
        <p:nvSpPr>
          <p:cNvPr id="4" name="Text 1"/>
          <p:cNvSpPr/>
          <p:nvPr/>
        </p:nvSpPr>
        <p:spPr>
          <a:xfrm>
            <a:off x="6095643" y="8143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핵심코드</a:t>
            </a:r>
            <a:endParaRPr lang="en-US" sz="4374" dirty="0">
              <a:solidFill>
                <a:srgbClr val="7030A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82509" y="748270"/>
            <a:ext cx="10221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200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Heebo" pitchFamily="34" charset="-120"/>
              </a:rPr>
              <a:t>이 코드 없으면 사실상 프로그램이 멋져 보이지 않게 되는 코드입니다</a:t>
            </a:r>
            <a:r>
              <a:rPr lang="en-US" altLang="ko-KR" sz="1200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Heebo" pitchFamily="34" charset="-120"/>
              </a:rPr>
              <a:t>.</a:t>
            </a:r>
            <a:br>
              <a:rPr lang="en-US" altLang="ko-KR" sz="1200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Heebo" pitchFamily="34" charset="-120"/>
              </a:rPr>
            </a:br>
            <a:r>
              <a:rPr lang="ko-KR" altLang="en-US" sz="1200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Heebo" pitchFamily="34" charset="-120"/>
              </a:rPr>
              <a:t>코드가 너무 길어서</a:t>
            </a:r>
            <a:r>
              <a:rPr lang="en-US" altLang="ko-KR" sz="1200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Heebo" pitchFamily="34" charset="-120"/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Heebo" pitchFamily="34" charset="-120"/>
              </a:rPr>
              <a:t>이해가 쉬운 코드 조각만 뽑아서 설명해드리겠습니다</a:t>
            </a:r>
            <a:r>
              <a:rPr lang="en-US" altLang="ko-KR" sz="1200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Heebo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ko-KR" altLang="en-US" sz="1200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Heebo" pitchFamily="34" charset="-120"/>
              </a:rPr>
              <a:t>해당 코드는 </a:t>
            </a:r>
            <a:r>
              <a:rPr lang="en-US" altLang="ko-KR" sz="1200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Heebo" pitchFamily="34" charset="-120"/>
              </a:rPr>
              <a:t>minmax </a:t>
            </a:r>
            <a:r>
              <a:rPr lang="ko-KR" altLang="en-US" sz="1200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Heebo" pitchFamily="34" charset="-120"/>
              </a:rPr>
              <a:t>중 </a:t>
            </a:r>
            <a:r>
              <a:rPr lang="en-US" altLang="ko-KR" sz="1200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Heebo" pitchFamily="34" charset="-120"/>
              </a:rPr>
              <a:t>max </a:t>
            </a:r>
            <a:r>
              <a:rPr lang="ko-KR" altLang="en-US" sz="1200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Heebo" pitchFamily="34" charset="-120"/>
              </a:rPr>
              <a:t>부분인데</a:t>
            </a:r>
            <a:r>
              <a:rPr lang="en-US" altLang="ko-KR" sz="1200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Heebo" pitchFamily="34" charset="-120"/>
              </a:rPr>
              <a:t>, </a:t>
            </a:r>
            <a:r>
              <a:rPr lang="ko-KR" altLang="en-US" sz="1200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Heebo" pitchFamily="34" charset="-120"/>
              </a:rPr>
              <a:t>대소 비교를 통해 가장 큰 이득을 골라야 하기 때문에 처음 값을 </a:t>
            </a:r>
            <a:r>
              <a:rPr lang="en-US" altLang="ko-KR" sz="1200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Heebo" pitchFamily="34" charset="-120"/>
              </a:rPr>
              <a:t>–infinity</a:t>
            </a:r>
            <a:r>
              <a:rPr lang="ko-KR" altLang="en-US" sz="1200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Heebo" pitchFamily="34" charset="-120"/>
              </a:rPr>
              <a:t>로 주었습니다</a:t>
            </a:r>
            <a:r>
              <a:rPr lang="en-US" altLang="ko-KR" sz="1200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Heebo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ko-KR" altLang="en-US" sz="1200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Heebo" pitchFamily="34" charset="-120"/>
              </a:rPr>
              <a:t>이후</a:t>
            </a:r>
            <a:r>
              <a:rPr lang="en-US" altLang="ko-KR" sz="1200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Heebo" pitchFamily="34" charset="-120"/>
              </a:rPr>
              <a:t>, board</a:t>
            </a:r>
            <a:r>
              <a:rPr lang="ko-KR" altLang="en-US" sz="1200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Heebo" pitchFamily="34" charset="-120"/>
              </a:rPr>
              <a:t>에서 둘 수 있는 수들을 탐색합니다</a:t>
            </a:r>
            <a:r>
              <a:rPr lang="en-US" altLang="ko-KR" sz="1200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Heebo" pitchFamily="34" charset="-120"/>
              </a:rPr>
              <a:t>. </a:t>
            </a:r>
            <a:r>
              <a:rPr lang="ko-KR" altLang="en-US" sz="1200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Heebo" pitchFamily="34" charset="-120"/>
              </a:rPr>
              <a:t>탐색하면서 찾은 최상의 값으로 </a:t>
            </a:r>
            <a:r>
              <a:rPr lang="ko-KR" altLang="en-US" sz="1200" b="1" dirty="0" err="1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Heebo" pitchFamily="34" charset="-120"/>
              </a:rPr>
              <a:t>리턴해줍니다</a:t>
            </a:r>
            <a:r>
              <a:rPr lang="en-US" altLang="ko-KR" sz="1200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Heebo" pitchFamily="34" charset="-120"/>
              </a:rPr>
              <a:t>.</a:t>
            </a:r>
          </a:p>
        </p:txBody>
      </p:sp>
      <p:sp>
        <p:nvSpPr>
          <p:cNvPr id="7" name="Shape 4"/>
          <p:cNvSpPr/>
          <p:nvPr/>
        </p:nvSpPr>
        <p:spPr>
          <a:xfrm>
            <a:off x="5760304" y="775812"/>
            <a:ext cx="44410" cy="1460540"/>
          </a:xfrm>
          <a:prstGeom prst="rect">
            <a:avLst/>
          </a:prstGeom>
          <a:solidFill>
            <a:srgbClr val="581CA0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43437" y="51602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ko-KR" altLang="en-US" sz="5000" dirty="0">
                <a:solidFill>
                  <a:srgbClr val="F2F0F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실행</a:t>
            </a:r>
            <a:endParaRPr lang="en-US" sz="5000" dirty="0">
              <a:solidFill>
                <a:srgbClr val="F2F0F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 algn="ctr">
              <a:lnSpc>
                <a:spcPts val="5468"/>
              </a:lnSpc>
              <a:buNone/>
            </a:pPr>
            <a:r>
              <a:rPr lang="ko-KR" altLang="en-US" sz="3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다음은 </a:t>
            </a:r>
            <a:r>
              <a:rPr lang="ko-KR" altLang="en-US" sz="30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실행영상입니다</a:t>
            </a:r>
            <a:r>
              <a:rPr lang="en-US" altLang="ko-KR" sz="25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en-US" sz="25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80948" y="3258264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29291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760107" y="504515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7565708" y="5010507"/>
            <a:ext cx="2209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940709B5-922E-40AE-80BA-0AA3AD4893F2}"/>
              </a:ext>
            </a:extLst>
          </p:cNvPr>
          <p:cNvSpPr/>
          <p:nvPr/>
        </p:nvSpPr>
        <p:spPr>
          <a:xfrm>
            <a:off x="8303061" y="325826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9" name="Text 12">
            <a:extLst>
              <a:ext uri="{FF2B5EF4-FFF2-40B4-BE49-F238E27FC236}">
                <a16:creationId xmlns:a16="http://schemas.microsoft.com/office/drawing/2014/main" id="{CC79C5DC-612C-422D-99C1-02ECCA67C57F}"/>
              </a:ext>
            </a:extLst>
          </p:cNvPr>
          <p:cNvSpPr/>
          <p:nvPr/>
        </p:nvSpPr>
        <p:spPr>
          <a:xfrm>
            <a:off x="2914769" y="501050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31" name="Text 15">
            <a:extLst>
              <a:ext uri="{FF2B5EF4-FFF2-40B4-BE49-F238E27FC236}">
                <a16:creationId xmlns:a16="http://schemas.microsoft.com/office/drawing/2014/main" id="{4B841713-568E-4D43-BF36-443B873B833F}"/>
              </a:ext>
            </a:extLst>
          </p:cNvPr>
          <p:cNvSpPr/>
          <p:nvPr/>
        </p:nvSpPr>
        <p:spPr>
          <a:xfrm>
            <a:off x="7720370" y="4975860"/>
            <a:ext cx="2209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16C378-400D-455B-BE4E-61835AAE7402}"/>
              </a:ext>
            </a:extLst>
          </p:cNvPr>
          <p:cNvSpPr txBox="1"/>
          <p:nvPr/>
        </p:nvSpPr>
        <p:spPr>
          <a:xfrm>
            <a:off x="61087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3" name="copy_7BE47673-4D2B-40F1-B03D-163B09138EC2">
            <a:hlinkClick r:id="" action="ppaction://media"/>
            <a:extLst>
              <a:ext uri="{FF2B5EF4-FFF2-40B4-BE49-F238E27FC236}">
                <a16:creationId xmlns:a16="http://schemas.microsoft.com/office/drawing/2014/main" id="{9FE755A0-FC54-C123-D312-17EA7DB48A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8162" y="1957032"/>
            <a:ext cx="13411200" cy="5657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4523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3854649" y="1031065"/>
            <a:ext cx="53949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dirty="0" err="1">
                <a:solidFill>
                  <a:srgbClr val="F2F0F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프로그램의</a:t>
            </a:r>
            <a:r>
              <a:rPr lang="en-US" sz="6000" dirty="0">
                <a:solidFill>
                  <a:srgbClr val="F2F0F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6000" dirty="0" err="1">
                <a:solidFill>
                  <a:srgbClr val="F2F0F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기대효과</a:t>
            </a:r>
            <a:endParaRPr lang="en-US" sz="6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Shape 3"/>
          <p:cNvSpPr/>
          <p:nvPr/>
        </p:nvSpPr>
        <p:spPr>
          <a:xfrm>
            <a:off x="808693" y="2799410"/>
            <a:ext cx="3811963" cy="2447041"/>
          </a:xfrm>
          <a:prstGeom prst="roundRect">
            <a:avLst>
              <a:gd name="adj" fmla="val 4744"/>
            </a:avLst>
          </a:prstGeom>
          <a:solidFill>
            <a:srgbClr val="3C136D">
              <a:alpha val="80000"/>
            </a:srgbClr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44676" y="3318976"/>
            <a:ext cx="2513296" cy="403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dirty="0">
                <a:solidFill>
                  <a:srgbClr val="DCD7E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신중함</a:t>
            </a:r>
            <a:endParaRPr lang="en-US" sz="2187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1044675" y="3772502"/>
            <a:ext cx="3278113" cy="12379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40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자신이 수를 두기 전에</a:t>
            </a:r>
            <a:r>
              <a:rPr lang="en-US" altLang="ko-KR" sz="140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,</a:t>
            </a:r>
          </a:p>
          <a:p>
            <a:pPr marL="0" indent="0">
              <a:lnSpc>
                <a:spcPts val="2799"/>
              </a:lnSpc>
              <a:buNone/>
            </a:pPr>
            <a:r>
              <a:rPr lang="ko-KR" altLang="en-US" sz="140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해당 수를 신중하게 결정하는 결정력</a:t>
            </a:r>
            <a:r>
              <a:rPr lang="en-US" altLang="ko-KR" sz="140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, </a:t>
            </a:r>
            <a:r>
              <a:rPr lang="ko-KR" altLang="en-US" sz="140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즉 신중함을 길러줄 수 있습니다</a:t>
            </a:r>
            <a:r>
              <a:rPr lang="en-US" altLang="ko-KR" sz="140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.</a:t>
            </a:r>
            <a:endParaRPr lang="en-US" sz="1400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B861D03-8D88-4721-82F8-298DA71108D9}"/>
              </a:ext>
            </a:extLst>
          </p:cNvPr>
          <p:cNvSpPr/>
          <p:nvPr/>
        </p:nvSpPr>
        <p:spPr>
          <a:xfrm>
            <a:off x="4910904" y="2652278"/>
            <a:ext cx="4262714" cy="2852384"/>
          </a:xfrm>
          <a:prstGeom prst="roundRect">
            <a:avLst>
              <a:gd name="adj" fmla="val 4744"/>
            </a:avLst>
          </a:prstGeom>
          <a:solidFill>
            <a:srgbClr val="7030A0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C73E37D5-1B49-4C5A-8992-C9E57BA8211A}"/>
              </a:ext>
            </a:extLst>
          </p:cNvPr>
          <p:cNvSpPr/>
          <p:nvPr/>
        </p:nvSpPr>
        <p:spPr>
          <a:xfrm>
            <a:off x="6552129" y="3060455"/>
            <a:ext cx="2810484" cy="4698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dirty="0">
                <a:solidFill>
                  <a:srgbClr val="DCD7E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공부</a:t>
            </a:r>
            <a:endParaRPr lang="en-US" sz="2187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8635A22D-45F4-4647-A5AA-67F0EC9C5313}"/>
              </a:ext>
            </a:extLst>
          </p:cNvPr>
          <p:cNvSpPr/>
          <p:nvPr/>
        </p:nvSpPr>
        <p:spPr>
          <a:xfrm>
            <a:off x="5146886" y="3530347"/>
            <a:ext cx="3665738" cy="17383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40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해당 소스코드에는 </a:t>
            </a:r>
            <a:r>
              <a:rPr lang="en-US" altLang="ko-KR" sz="140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minmax </a:t>
            </a:r>
            <a:r>
              <a:rPr lang="ko-KR" altLang="en-US" sz="140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뿐만 아니라</a:t>
            </a:r>
            <a:r>
              <a:rPr lang="en-US" altLang="ko-KR" sz="140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, alpha beta </a:t>
            </a:r>
            <a:r>
              <a:rPr lang="en-US" altLang="ko-KR" sz="1400" b="1" dirty="0" err="1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prunning</a:t>
            </a:r>
            <a:r>
              <a:rPr lang="ko-KR" altLang="en-US" sz="140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 알고리즘도 있습니다</a:t>
            </a:r>
            <a:r>
              <a:rPr lang="en-US" altLang="ko-KR" sz="140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. </a:t>
            </a:r>
            <a:r>
              <a:rPr lang="ko-KR" altLang="en-US" sz="140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이 둘을 바꿔서 </a:t>
            </a:r>
            <a:r>
              <a:rPr lang="ko-KR" altLang="en-US" sz="1400" b="1" dirty="0" err="1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써봄으로</a:t>
            </a:r>
            <a:r>
              <a:rPr lang="ko-KR" altLang="en-US" sz="140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 </a:t>
            </a:r>
            <a:r>
              <a:rPr lang="ko-KR" altLang="en-US" sz="1400" b="1" dirty="0" err="1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알고리즘간의</a:t>
            </a:r>
            <a:r>
              <a:rPr lang="ko-KR" altLang="en-US" sz="140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 효율성의 차이를 이해할 수 있습니다</a:t>
            </a:r>
            <a:r>
              <a:rPr lang="en-US" altLang="ko-KR" sz="140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.</a:t>
            </a:r>
            <a:endParaRPr lang="en-US" sz="1400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6C6CF354-CA0C-4295-81AC-B7943056FD8D}"/>
              </a:ext>
            </a:extLst>
          </p:cNvPr>
          <p:cNvSpPr/>
          <p:nvPr/>
        </p:nvSpPr>
        <p:spPr>
          <a:xfrm>
            <a:off x="9540536" y="2799410"/>
            <a:ext cx="3811963" cy="2447041"/>
          </a:xfrm>
          <a:prstGeom prst="roundRect">
            <a:avLst>
              <a:gd name="adj" fmla="val 4744"/>
            </a:avLst>
          </a:prstGeom>
          <a:solidFill>
            <a:srgbClr val="3C136D">
              <a:alpha val="83000"/>
            </a:srgbClr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24F9E947-8B04-4B6B-8CAA-3DCADC9CEC5A}"/>
              </a:ext>
            </a:extLst>
          </p:cNvPr>
          <p:cNvSpPr/>
          <p:nvPr/>
        </p:nvSpPr>
        <p:spPr>
          <a:xfrm>
            <a:off x="9776519" y="3318976"/>
            <a:ext cx="2513296" cy="403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dirty="0">
                <a:solidFill>
                  <a:srgbClr val="DCD7E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두뇌발달</a:t>
            </a:r>
            <a:endParaRPr lang="en-US" sz="2187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7B816B32-F7E5-4EA4-9EA3-4710E4DAF98E}"/>
              </a:ext>
            </a:extLst>
          </p:cNvPr>
          <p:cNvSpPr/>
          <p:nvPr/>
        </p:nvSpPr>
        <p:spPr>
          <a:xfrm>
            <a:off x="9776518" y="3772502"/>
            <a:ext cx="3278113" cy="12379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b="1" dirty="0" err="1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체커는</a:t>
            </a:r>
            <a:r>
              <a:rPr lang="ko-KR" altLang="en-US" sz="175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 본래 전략적 사고력을 개발하는 데 도움을 준다고 알려져 있습니다</a:t>
            </a:r>
            <a:r>
              <a:rPr lang="en-US" altLang="ko-KR" sz="175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b="1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b="1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b="1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b="1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ts val="2799"/>
              </a:lnSpc>
            </a:pPr>
            <a:r>
              <a:rPr lang="ko-KR" altLang="en-US" sz="175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출처</a:t>
            </a:r>
            <a:r>
              <a:rPr lang="en-US" altLang="ko-KR" sz="175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</a:t>
            </a:r>
            <a:r>
              <a:rPr lang="en-US" altLang="ko-KR" sz="175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hlinkClick r:id="rId5"/>
              </a:rPr>
              <a:t>https://rb.gy/wx1s0o</a:t>
            </a:r>
            <a:r>
              <a:rPr lang="en-US" altLang="ko-KR" sz="175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175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링크단축</a:t>
            </a:r>
            <a:r>
              <a:rPr lang="en-US" altLang="ko-KR" sz="175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</a:p>
          <a:p>
            <a:pPr>
              <a:lnSpc>
                <a:spcPts val="2799"/>
              </a:lnSpc>
            </a:pPr>
            <a:endParaRPr lang="en-US" sz="1750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282275" y="1386726"/>
            <a:ext cx="53949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ko-KR" altLang="en-US" sz="10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발표를 마치며</a:t>
            </a:r>
            <a:endParaRPr lang="en-US" sz="10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C73E37D5-1B49-4C5A-8992-C9E57BA8211A}"/>
              </a:ext>
            </a:extLst>
          </p:cNvPr>
          <p:cNvSpPr/>
          <p:nvPr/>
        </p:nvSpPr>
        <p:spPr>
          <a:xfrm>
            <a:off x="2523564" y="3879854"/>
            <a:ext cx="2810484" cy="4698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7000" b="1" dirty="0">
                <a:solidFill>
                  <a:srgbClr val="DCD7E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ontserrat" pitchFamily="34" charset="-120"/>
              </a:rPr>
              <a:t>게</a:t>
            </a:r>
            <a:r>
              <a:rPr lang="ko-KR" altLang="en-US" sz="2500" b="1" dirty="0">
                <a:solidFill>
                  <a:srgbClr val="DCD7E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ontserrat" pitchFamily="34" charset="-120"/>
              </a:rPr>
              <a:t>임을 만들면서</a:t>
            </a:r>
            <a:r>
              <a:rPr lang="en-US" altLang="ko-KR" sz="2500" b="1" dirty="0">
                <a:solidFill>
                  <a:srgbClr val="DCD7E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ontserrat" pitchFamily="34" charset="-120"/>
              </a:rPr>
              <a:t>, minmax </a:t>
            </a:r>
            <a:r>
              <a:rPr lang="ko-KR" altLang="en-US" sz="2500" b="1" dirty="0">
                <a:solidFill>
                  <a:srgbClr val="DCD7E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ontserrat" pitchFamily="34" charset="-120"/>
              </a:rPr>
              <a:t>알고리즘을 구현한 적이 거의 없었기에</a:t>
            </a:r>
            <a:r>
              <a:rPr lang="en-US" altLang="ko-KR" sz="2500" b="1" dirty="0">
                <a:solidFill>
                  <a:srgbClr val="DCD7E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ontserrat" pitchFamily="34" charset="-120"/>
              </a:rPr>
              <a:t>,</a:t>
            </a:r>
          </a:p>
          <a:p>
            <a:pPr marL="0" indent="0">
              <a:lnSpc>
                <a:spcPts val="2734"/>
              </a:lnSpc>
              <a:buNone/>
            </a:pPr>
            <a:r>
              <a:rPr lang="ko-KR" altLang="en-US" sz="2500" b="1" dirty="0">
                <a:solidFill>
                  <a:srgbClr val="DCD7E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ontserrat" pitchFamily="34" charset="-120"/>
              </a:rPr>
              <a:t>다시 한 번 공부해야 했습니다</a:t>
            </a:r>
            <a:r>
              <a:rPr lang="en-US" altLang="ko-KR" sz="2500" b="1" dirty="0">
                <a:solidFill>
                  <a:srgbClr val="DCD7E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ontserrat" pitchFamily="34" charset="-120"/>
              </a:rPr>
              <a:t>.</a:t>
            </a:r>
          </a:p>
          <a:p>
            <a:pPr marL="0" indent="0">
              <a:lnSpc>
                <a:spcPts val="2734"/>
              </a:lnSpc>
              <a:buNone/>
            </a:pPr>
            <a:endParaRPr lang="en-US" altLang="ko-KR" sz="2500" b="1" dirty="0">
              <a:solidFill>
                <a:srgbClr val="DCD7E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ontserrat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r>
              <a:rPr lang="ko-KR" altLang="en-US" sz="2500" b="1" dirty="0">
                <a:solidFill>
                  <a:srgbClr val="DCD7E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ontserrat" pitchFamily="34" charset="-120"/>
              </a:rPr>
              <a:t>게임에 </a:t>
            </a:r>
            <a:r>
              <a:rPr lang="en-US" altLang="ko-KR" sz="2500" b="1">
                <a:solidFill>
                  <a:srgbClr val="DCD7E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ontserrat" pitchFamily="34" charset="-120"/>
              </a:rPr>
              <a:t>AI</a:t>
            </a:r>
            <a:r>
              <a:rPr lang="ko-KR" altLang="en-US" sz="2500" b="1">
                <a:solidFill>
                  <a:srgbClr val="DCD7E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ontserrat" pitchFamily="34" charset="-120"/>
              </a:rPr>
              <a:t>를 </a:t>
            </a:r>
            <a:r>
              <a:rPr lang="ko-KR" altLang="en-US" sz="2500" b="1" dirty="0">
                <a:solidFill>
                  <a:srgbClr val="DCD7E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ontserrat" pitchFamily="34" charset="-120"/>
              </a:rPr>
              <a:t>구현하면서 그것에 대한 이해가 높아졌음을 느꼈습니다</a:t>
            </a:r>
            <a:r>
              <a:rPr lang="en-US" altLang="ko-KR" sz="2500" b="1" dirty="0">
                <a:solidFill>
                  <a:srgbClr val="DCD7E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ontserrat" pitchFamily="34" charset="-120"/>
              </a:rPr>
              <a:t>.</a:t>
            </a:r>
          </a:p>
          <a:p>
            <a:pPr marL="0" indent="0">
              <a:lnSpc>
                <a:spcPts val="2734"/>
              </a:lnSpc>
              <a:buNone/>
            </a:pPr>
            <a:endParaRPr lang="en-US" altLang="ko-KR" sz="2500" b="1" dirty="0">
              <a:solidFill>
                <a:srgbClr val="DCD7E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ontserrat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r>
              <a:rPr lang="en-US" altLang="ko-KR" sz="250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---------------------------------------------------------------------------------</a:t>
            </a:r>
          </a:p>
          <a:p>
            <a:pPr marL="0" indent="0">
              <a:lnSpc>
                <a:spcPts val="2734"/>
              </a:lnSpc>
              <a:buNone/>
            </a:pPr>
            <a:endParaRPr lang="en-US" altLang="ko-KR" sz="2500" b="1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Montserrat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r>
              <a:rPr lang="ko-KR" altLang="en-US" sz="250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이상으로 발표를 마치겠습니다</a:t>
            </a:r>
            <a:r>
              <a:rPr lang="en-US" altLang="ko-KR" sz="250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, </a:t>
            </a:r>
            <a:r>
              <a:rPr lang="ko-KR" altLang="en-US" sz="250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감사합니다</a:t>
            </a:r>
            <a:r>
              <a:rPr lang="en-US" altLang="ko-KR" sz="250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.</a:t>
            </a:r>
          </a:p>
          <a:p>
            <a:pPr marL="0" indent="0">
              <a:lnSpc>
                <a:spcPts val="2734"/>
              </a:lnSpc>
              <a:buNone/>
            </a:pPr>
            <a:endParaRPr lang="en-US" altLang="ko-KR" sz="2500" b="1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Montserrat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endParaRPr lang="en-US" altLang="ko-KR" sz="2500" b="1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Montserrat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endParaRPr lang="en-US" altLang="ko-KR" sz="2500" b="1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Montserrat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r>
              <a:rPr lang="ko-KR" altLang="en-US" sz="2500" b="1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 </a:t>
            </a:r>
            <a:endParaRPr lang="en-US" altLang="ko-KR" sz="2500" b="1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Montserra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9639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329</Words>
  <Application>Microsoft Office PowerPoint</Application>
  <PresentationFormat>사용자 지정</PresentationFormat>
  <Paragraphs>71</Paragraphs>
  <Slides>9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0" baseType="lpstr">
      <vt:lpstr>나눔고딕 ExtraBold</vt:lpstr>
      <vt:lpstr>나눔고딕 Light</vt:lpstr>
      <vt:lpstr>나눔바른고딕</vt:lpstr>
      <vt:lpstr>나눔스퀘어라운드 ExtraBold</vt:lpstr>
      <vt:lpstr>맑은 고딕</vt:lpstr>
      <vt:lpstr>바탕</vt:lpstr>
      <vt:lpstr>Arial</vt:lpstr>
      <vt:lpstr>Calibri</vt:lpstr>
      <vt:lpstr>Heebo</vt:lpstr>
      <vt:lpstr>Montserrat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임주원</cp:lastModifiedBy>
  <cp:revision>62</cp:revision>
  <dcterms:created xsi:type="dcterms:W3CDTF">2023-11-11T01:27:44Z</dcterms:created>
  <dcterms:modified xsi:type="dcterms:W3CDTF">2023-11-17T12:27:28Z</dcterms:modified>
</cp:coreProperties>
</file>